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323" r:id="rId3"/>
    <p:sldId id="324" r:id="rId4"/>
    <p:sldId id="287" r:id="rId5"/>
    <p:sldId id="328" r:id="rId6"/>
    <p:sldId id="326" r:id="rId7"/>
    <p:sldId id="327" r:id="rId8"/>
    <p:sldId id="334" r:id="rId9"/>
    <p:sldId id="329" r:id="rId10"/>
    <p:sldId id="332" r:id="rId11"/>
    <p:sldId id="333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A1AFC0-85B2-4563-BA81-7071E002B251}">
          <p14:sldIdLst>
            <p14:sldId id="256"/>
            <p14:sldId id="323"/>
            <p14:sldId id="324"/>
            <p14:sldId id="287"/>
            <p14:sldId id="328"/>
            <p14:sldId id="326"/>
            <p14:sldId id="327"/>
            <p14:sldId id="334"/>
            <p14:sldId id="329"/>
            <p14:sldId id="332"/>
            <p14:sldId id="333"/>
          </p14:sldIdLst>
        </p14:section>
        <p14:section name="Untitled Section" id="{650470F6-FE27-4E87-941C-2E697E6C059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43490813648296"/>
          <c:y val="0.1110779902512186"/>
          <c:w val="0.63060643044619424"/>
          <c:h val="0.783362079740032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 DSH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27.3</c:v>
                </c:pt>
                <c:pt idx="2">
                  <c:v>31.6</c:v>
                </c:pt>
                <c:pt idx="3">
                  <c:v>31.1</c:v>
                </c:pt>
                <c:pt idx="4">
                  <c:v>91.5</c:v>
                </c:pt>
                <c:pt idx="5">
                  <c:v>250</c:v>
                </c:pt>
                <c:pt idx="6">
                  <c:v>272.5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Medicare and Sequestration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153.9</c:v>
                </c:pt>
                <c:pt idx="1">
                  <c:v>318.60000000000002</c:v>
                </c:pt>
                <c:pt idx="2">
                  <c:v>480.2</c:v>
                </c:pt>
                <c:pt idx="3">
                  <c:v>448.7</c:v>
                </c:pt>
                <c:pt idx="4">
                  <c:v>545.20000000000005</c:v>
                </c:pt>
                <c:pt idx="5">
                  <c:v>628.79999999999995</c:v>
                </c:pt>
                <c:pt idx="6">
                  <c:v>725.7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153.9</c:v>
                </c:pt>
                <c:pt idx="1">
                  <c:v>345.9</c:v>
                </c:pt>
                <c:pt idx="2">
                  <c:v>511.8</c:v>
                </c:pt>
                <c:pt idx="3">
                  <c:v>479.8</c:v>
                </c:pt>
                <c:pt idx="4">
                  <c:v>636.70000000000005</c:v>
                </c:pt>
                <c:pt idx="5">
                  <c:v>878.8</c:v>
                </c:pt>
                <c:pt idx="6">
                  <c:v>998.2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61856"/>
        <c:axId val="44763392"/>
      </c:lineChart>
      <c:catAx>
        <c:axId val="4476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763392"/>
        <c:crosses val="autoZero"/>
        <c:auto val="1"/>
        <c:lblAlgn val="ctr"/>
        <c:lblOffset val="100"/>
        <c:noMultiLvlLbl val="0"/>
      </c:catAx>
      <c:valAx>
        <c:axId val="44763392"/>
        <c:scaling>
          <c:orientation val="minMax"/>
          <c:max val="1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44761856"/>
        <c:crosses val="autoZero"/>
        <c:crossBetween val="between"/>
      </c:valAx>
      <c:spPr>
        <a:effectLst>
          <a:outerShdw blurRad="342900" dist="177800" dir="5400000" algn="ctr" rotWithShape="0">
            <a:srgbClr val="000000">
              <a:alpha val="73000"/>
            </a:srgbClr>
          </a:outerShdw>
        </a:effectLst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59842519685035E-2"/>
          <c:y val="3.4358413531641881E-2"/>
          <c:w val="0.67751076115485565"/>
          <c:h val="0.85214514852310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 Profit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Missouri Hospitals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Not-for-Profit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Missouri Hospitals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660224"/>
        <c:axId val="46671360"/>
      </c:barChart>
      <c:catAx>
        <c:axId val="4666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46671360"/>
        <c:crosses val="autoZero"/>
        <c:auto val="1"/>
        <c:lblAlgn val="ctr"/>
        <c:lblOffset val="100"/>
        <c:noMultiLvlLbl val="0"/>
      </c:catAx>
      <c:valAx>
        <c:axId val="46671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660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Hospital System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For-Profit National </c:v>
                </c:pt>
                <c:pt idx="1">
                  <c:v>Missouri Based</c:v>
                </c:pt>
                <c:pt idx="2">
                  <c:v>Church-Affiliated National</c:v>
                </c:pt>
                <c:pt idx="3">
                  <c:v>For-Profit Independent</c:v>
                </c:pt>
                <c:pt idx="4">
                  <c:v>Not-for-Profit Kansas Based</c:v>
                </c:pt>
                <c:pt idx="5">
                  <c:v>Not-for-Profit Private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14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45536"/>
        <c:axId val="46147072"/>
      </c:barChart>
      <c:catAx>
        <c:axId val="46145536"/>
        <c:scaling>
          <c:orientation val="minMax"/>
        </c:scaling>
        <c:delete val="0"/>
        <c:axPos val="l"/>
        <c:majorTickMark val="out"/>
        <c:minorTickMark val="none"/>
        <c:tickLblPos val="nextTo"/>
        <c:crossAx val="46147072"/>
        <c:crosses val="autoZero"/>
        <c:auto val="1"/>
        <c:lblAlgn val="ctr"/>
        <c:lblOffset val="100"/>
        <c:noMultiLvlLbl val="0"/>
      </c:catAx>
      <c:valAx>
        <c:axId val="461470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145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BEA0730-0A9A-4D79-8AB5-26DDB2878D7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7C25E42-D8E6-428A-AF6E-928241597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25E42-D8E6-428A-AF6E-928241597B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25E42-D8E6-428A-AF6E-928241597B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25E42-D8E6-428A-AF6E-928241597B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25E42-D8E6-428A-AF6E-928241597B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003-E482-456A-92D9-2A92518A55C9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E4A4-D9FB-4719-8C4F-594657F1A4F5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202B-81E9-489A-8E33-362D3762098E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7386-3932-498F-A82D-AD0301BE1CCF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55E2-605A-4B57-A3A0-D8F6AC23BA7D}" type="datetime1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646C-D670-4027-A624-909D8CA91197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8986-C450-4F5D-AE9A-8BF332119652}" type="datetime1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D255-5BDA-4269-92ED-7C8FB1BAE597}" type="datetime1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9FC3-DD65-4A61-B9D3-138654A60F78}" type="datetime1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04F99-8081-4243-853D-34D4A7DF1942}" type="datetime1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8FB6-AF5A-465C-89B2-AA8D17182457}" type="datetime1">
              <a:rPr lang="en-US" smtClean="0"/>
              <a:t>10/2/2013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2EAEE5-D744-4378-BA32-C688C7DE5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2EF040-60D2-4475-9B88-A2D6A01070A8}" type="datetime1">
              <a:rPr lang="en-US" smtClean="0"/>
              <a:t>10/2/2013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7543800" cy="1676400"/>
          </a:xfrm>
        </p:spPr>
        <p:txBody>
          <a:bodyPr/>
          <a:lstStyle/>
          <a:p>
            <a:pPr algn="ctr"/>
            <a:r>
              <a:rPr lang="en-US" sz="4000" dirty="0" smtClean="0"/>
              <a:t>Hospital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Disproportionate </a:t>
            </a:r>
            <a:r>
              <a:rPr lang="en-US" sz="3200" dirty="0"/>
              <a:t>Share Payments (DSH)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6461760" cy="1219200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Presented by Senate Staff:</a:t>
            </a:r>
          </a:p>
          <a:p>
            <a:pPr algn="r"/>
            <a:r>
              <a:rPr lang="en-US" dirty="0" smtClean="0"/>
              <a:t>Marga Hoelscher</a:t>
            </a:r>
          </a:p>
          <a:p>
            <a:pPr algn="r"/>
            <a:r>
              <a:rPr lang="en-US" dirty="0"/>
              <a:t>October 2, 2013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0"/>
            <a:ext cx="1292942" cy="127560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7543800" cy="12191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Interim Committee on Medicaid Transformation and Reform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Types of Hospital Systems in Missouri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523666"/>
              </p:ext>
            </p:extLst>
          </p:nvPr>
        </p:nvGraphicFramePr>
        <p:xfrm>
          <a:off x="381000" y="13716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Hospital Financial Review of </a:t>
            </a:r>
            <a:r>
              <a:rPr lang="en-US" sz="3200" dirty="0" smtClean="0"/>
              <a:t>DHSS </a:t>
            </a:r>
            <a:r>
              <a:rPr lang="en-US" sz="3200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Needs more study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Hospital specific concerns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Too early for conclusions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777240" lvl="2" indent="0">
              <a:buNone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777240" lvl="2" indent="0">
              <a:buNone/>
            </a:pPr>
            <a:endParaRPr lang="en-US" dirty="0"/>
          </a:p>
          <a:p>
            <a:pPr marL="777240" lvl="2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620000" cy="1143000"/>
          </a:xfrm>
        </p:spPr>
        <p:txBody>
          <a:bodyPr/>
          <a:lstStyle/>
          <a:p>
            <a:r>
              <a:rPr lang="en-US" dirty="0" smtClean="0"/>
              <a:t>What is Medicaid DSH?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7620000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DSH is a supplemental payment to hospitals for serving low-income and uninsured patients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Inpatient only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Payments to each hospital are limited to the actual costs of uncompensated care and unreimbursed Medicaid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Purpose to improve the financial viability of safety net hospitals and preserve access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  <a:cs typeface="Arial" charset="0"/>
              </a:rPr>
              <a:t>Missouri’s FY 2013 DSH payments:</a:t>
            </a:r>
          </a:p>
          <a:p>
            <a:pPr lvl="1"/>
            <a:r>
              <a:rPr lang="en-US" sz="2200" b="1" dirty="0">
                <a:solidFill>
                  <a:schemeClr val="tx2"/>
                </a:solidFill>
                <a:cs typeface="Arial" charset="0"/>
              </a:rPr>
              <a:t>$511 </a:t>
            </a:r>
            <a:r>
              <a:rPr lang="en-US" sz="2200" dirty="0">
                <a:solidFill>
                  <a:schemeClr val="tx2"/>
                </a:solidFill>
                <a:cs typeface="Arial" charset="0"/>
              </a:rPr>
              <a:t>million hospitals</a:t>
            </a:r>
          </a:p>
          <a:p>
            <a:pPr lvl="1"/>
            <a:r>
              <a:rPr lang="en-US" sz="2200" b="1" dirty="0">
                <a:solidFill>
                  <a:schemeClr val="tx2"/>
                </a:solidFill>
                <a:cs typeface="Arial" charset="0"/>
              </a:rPr>
              <a:t>$207 </a:t>
            </a:r>
            <a:r>
              <a:rPr lang="en-US" sz="2200" dirty="0">
                <a:solidFill>
                  <a:schemeClr val="tx2"/>
                </a:solidFill>
                <a:cs typeface="Arial" charset="0"/>
              </a:rPr>
              <a:t>million DMH hospitals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620000" cy="1143000"/>
          </a:xfrm>
        </p:spPr>
        <p:txBody>
          <a:bodyPr/>
          <a:lstStyle/>
          <a:p>
            <a:r>
              <a:rPr lang="en-US" dirty="0" smtClean="0"/>
              <a:t>Relevant Medicaid DSH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150498"/>
            <a:ext cx="7620000" cy="38693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Congress refined on several occasions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-Placed state-specific caps (1991);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-Created hospital-specific limits equal to actual costs (1993);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b="1" dirty="0" smtClean="0">
                <a:solidFill>
                  <a:schemeClr val="tx2"/>
                </a:solidFill>
              </a:rPr>
              <a:t>Required annual independent DSH audits (2003) </a:t>
            </a:r>
          </a:p>
          <a:p>
            <a:pPr marL="411480" lvl="1" indent="0"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	</a:t>
            </a:r>
            <a:r>
              <a:rPr lang="en-US" i="1" dirty="0" smtClean="0">
                <a:solidFill>
                  <a:schemeClr val="tx2"/>
                </a:solidFill>
              </a:rPr>
              <a:t>Final rule guiding implementation in 2008;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en-US" b="1" dirty="0" smtClean="0">
                <a:solidFill>
                  <a:schemeClr val="tx2"/>
                </a:solidFill>
              </a:rPr>
              <a:t>Reduced state DSH allotments beginning in 2014 (ACA 2010)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5</a:t>
            </a:r>
            <a:r>
              <a:rPr lang="en-US" dirty="0">
                <a:solidFill>
                  <a:schemeClr val="tx2"/>
                </a:solidFill>
                <a:latin typeface="Arial" charset="0"/>
                <a:cs typeface="Arial" charset="0"/>
              </a:rPr>
              <a:t>% for first three years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" charset="0"/>
                <a:cs typeface="Arial" charset="0"/>
              </a:rPr>
              <a:t>15% for next year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Arial" charset="0"/>
                <a:cs typeface="Arial" charset="0"/>
              </a:rPr>
              <a:t>50% thereafter</a:t>
            </a:r>
          </a:p>
          <a:p>
            <a:pPr marL="41148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r>
              <a:rPr lang="en-US" sz="3600" dirty="0" smtClean="0"/>
              <a:t>ACA DSH Reduction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DSH Reductions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written in the ACA</a:t>
            </a:r>
          </a:p>
          <a:p>
            <a:pPr marL="571500" lvl="1" indent="-274320"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Secretary Determines Cut Formula based on:</a:t>
            </a:r>
          </a:p>
          <a:p>
            <a:pPr lvl="1">
              <a:buFont typeface="Arial" charset="0"/>
              <a:buChar char="-"/>
            </a:pP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Percentage of uninsured,</a:t>
            </a:r>
          </a:p>
          <a:p>
            <a:pPr lvl="1">
              <a:buFont typeface="Arial" charset="0"/>
              <a:buChar char="-"/>
            </a:pP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State’s use of DSH funds, and</a:t>
            </a:r>
          </a:p>
          <a:p>
            <a:pPr lvl="1">
              <a:buFont typeface="Arial" charset="0"/>
              <a:buChar char="-"/>
            </a:pPr>
            <a:r>
              <a:rPr lang="en-US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State’s current DSH level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Federal Rule with Formula Issued in May</a:t>
            </a:r>
          </a:p>
          <a:p>
            <a:pPr marL="571500" lvl="1" indent="-274320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Final Rule Issued in Sept</a:t>
            </a:r>
          </a:p>
          <a:p>
            <a:pPr marL="571500" lvl="1" indent="-274320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Applies to 2014 and 2015</a:t>
            </a:r>
          </a:p>
          <a:p>
            <a:pPr marL="937260" lvl="2" indent="-274320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Final rule: formula doesn’t penalize states that didn’t expand</a:t>
            </a:r>
          </a:p>
          <a:p>
            <a:pPr marL="571500" lvl="1" indent="-274320"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620000" cy="1143000"/>
          </a:xfrm>
        </p:spPr>
        <p:txBody>
          <a:bodyPr/>
          <a:lstStyle/>
          <a:p>
            <a:r>
              <a:rPr lang="en-US" sz="3600" dirty="0" smtClean="0"/>
              <a:t>Two Federal Changes Impacting Medicaid DSH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08957" y="2286000"/>
            <a:ext cx="2667000" cy="1905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DSH Independent Audit Requirement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724400" y="2286000"/>
            <a:ext cx="2667000" cy="1905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 Allotment Reduced </a:t>
            </a:r>
          </a:p>
          <a:p>
            <a:pPr algn="ctr"/>
            <a:r>
              <a:rPr lang="en-US" dirty="0" smtClean="0"/>
              <a:t>(ACA)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762000" y="4468586"/>
            <a:ext cx="3211286" cy="15512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-Limits Payments to Costs </a:t>
            </a:r>
          </a:p>
          <a:p>
            <a:r>
              <a:rPr lang="en-US" dirty="0" smtClean="0"/>
              <a:t>-Hospital Specific DSH Limit</a:t>
            </a:r>
          </a:p>
          <a:p>
            <a:r>
              <a:rPr lang="en-US" dirty="0" smtClean="0"/>
              <a:t>-Requires Federal payback</a:t>
            </a:r>
          </a:p>
          <a:p>
            <a:r>
              <a:rPr lang="en-US" dirty="0" smtClean="0"/>
              <a:t>-Impacts Hospital Cash likely early 2015</a:t>
            </a:r>
            <a:endParaRPr lang="en-US" dirty="0"/>
          </a:p>
        </p:txBody>
      </p:sp>
      <p:cxnSp>
        <p:nvCxnSpPr>
          <p:cNvPr id="14" name="Straight Connector 13"/>
          <p:cNvCxnSpPr>
            <a:stCxn id="5" idx="4"/>
          </p:cNvCxnSpPr>
          <p:nvPr/>
        </p:nvCxnSpPr>
        <p:spPr>
          <a:xfrm>
            <a:off x="2242457" y="41910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4343400" y="4474028"/>
            <a:ext cx="3581400" cy="19267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-Reduces state-specific DSH allotment</a:t>
            </a:r>
          </a:p>
          <a:p>
            <a:r>
              <a:rPr lang="en-US" dirty="0" smtClean="0"/>
              <a:t>-$25.9 million reduction beginning in FFY 2014 (Oct 1, 2013)</a:t>
            </a:r>
          </a:p>
          <a:p>
            <a:r>
              <a:rPr lang="en-US" dirty="0" smtClean="0"/>
              <a:t>-5.14% reduction for Missouri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074228" y="4191000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2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$4 billion?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7620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Estimated reductions to hospitals from 2013-2019</a:t>
            </a:r>
          </a:p>
          <a:p>
            <a:r>
              <a:rPr lang="en-US" dirty="0" smtClean="0"/>
              <a:t>Estimates prepared by the Missouri Hospital Association (MHA)</a:t>
            </a:r>
          </a:p>
          <a:p>
            <a:r>
              <a:rPr lang="en-US" dirty="0" smtClean="0"/>
              <a:t>Mostly Relating to Medicare and Sequestration ($3.298 billion)</a:t>
            </a:r>
          </a:p>
          <a:p>
            <a:r>
              <a:rPr lang="en-US" dirty="0" smtClean="0"/>
              <a:t>Medicaid DSH ($704 million)</a:t>
            </a:r>
          </a:p>
          <a:p>
            <a:pPr lvl="1"/>
            <a:r>
              <a:rPr lang="en-US" dirty="0" smtClean="0"/>
              <a:t>Doesn’t include DSH changes from 2008 rule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Reductions</a:t>
            </a:r>
            <a:br>
              <a:rPr lang="en-US" dirty="0" smtClean="0"/>
            </a:br>
            <a:r>
              <a:rPr lang="en-US" sz="1600" i="1" dirty="0" smtClean="0"/>
              <a:t>(in millions of $)</a:t>
            </a:r>
            <a:endParaRPr lang="en-US" sz="16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95778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Hospital Financial Review of DHSS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Reviewing 2012 Hospital Financial Data</a:t>
            </a:r>
          </a:p>
          <a:p>
            <a:pPr lvl="1"/>
            <a:r>
              <a:rPr lang="en-US" dirty="0" smtClean="0"/>
              <a:t>Asset and Liability Trends</a:t>
            </a:r>
          </a:p>
          <a:p>
            <a:pPr lvl="1"/>
            <a:r>
              <a:rPr lang="en-US" dirty="0" smtClean="0"/>
              <a:t>Income and Expenses</a:t>
            </a:r>
          </a:p>
          <a:p>
            <a:pPr lvl="1"/>
            <a:r>
              <a:rPr lang="en-US" dirty="0" smtClean="0"/>
              <a:t>Operating Margins</a:t>
            </a:r>
          </a:p>
          <a:p>
            <a:pPr lvl="1"/>
            <a:endParaRPr lang="en-US" dirty="0"/>
          </a:p>
          <a:p>
            <a:r>
              <a:rPr lang="en-US" dirty="0" smtClean="0"/>
              <a:t>Hospitals Reporting Negative Data</a:t>
            </a:r>
          </a:p>
          <a:p>
            <a:pPr lvl="1"/>
            <a:r>
              <a:rPr lang="en-US" dirty="0" smtClean="0"/>
              <a:t>Not seeing correlations</a:t>
            </a:r>
          </a:p>
          <a:p>
            <a:pPr lvl="2"/>
            <a:r>
              <a:rPr lang="en-US" dirty="0" smtClean="0"/>
              <a:t>Geographic Mix</a:t>
            </a:r>
          </a:p>
          <a:p>
            <a:pPr lvl="2"/>
            <a:r>
              <a:rPr lang="en-US" dirty="0" smtClean="0"/>
              <a:t>Patient Mix</a:t>
            </a:r>
          </a:p>
          <a:p>
            <a:pPr lvl="2"/>
            <a:r>
              <a:rPr lang="en-US" dirty="0" smtClean="0"/>
              <a:t>For-Profit vs. Not-for-Profit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9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For-Profit and Not-for-Profit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409414"/>
              </p:ext>
            </p:extLst>
          </p:nvPr>
        </p:nvGraphicFramePr>
        <p:xfrm>
          <a:off x="762000" y="1828800"/>
          <a:ext cx="6705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AEE5-D744-4378-BA32-C688C7DE522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2443</TotalTime>
  <Words>362</Words>
  <Application>Microsoft Office PowerPoint</Application>
  <PresentationFormat>On-screen Show (4:3)</PresentationFormat>
  <Paragraphs>103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Hospital  Disproportionate Share Payments (DSH) </vt:lpstr>
      <vt:lpstr>What is Medicaid DSH?</vt:lpstr>
      <vt:lpstr>Relevant Medicaid DSH History</vt:lpstr>
      <vt:lpstr>ACA DSH Reduction</vt:lpstr>
      <vt:lpstr>Two Federal Changes Impacting Medicaid DSH</vt:lpstr>
      <vt:lpstr>What is the $4 billion?</vt:lpstr>
      <vt:lpstr>Hospital Reductions (in millions of $)</vt:lpstr>
      <vt:lpstr>Hospital Financial Review of DHSS Data</vt:lpstr>
      <vt:lpstr>For-Profit and Not-for-Profit</vt:lpstr>
      <vt:lpstr>Types of Hospital Systems in Missouri</vt:lpstr>
      <vt:lpstr>Hospital Financial Review of DHSS Data</vt:lpstr>
    </vt:vector>
  </TitlesOfParts>
  <Company>Missouri State Senate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Yaple</dc:creator>
  <cp:lastModifiedBy>Marga Hoelscher</cp:lastModifiedBy>
  <cp:revision>150</cp:revision>
  <cp:lastPrinted>2013-10-02T15:12:58Z</cp:lastPrinted>
  <dcterms:created xsi:type="dcterms:W3CDTF">2013-07-01T15:25:44Z</dcterms:created>
  <dcterms:modified xsi:type="dcterms:W3CDTF">2013-10-02T16:30:05Z</dcterms:modified>
</cp:coreProperties>
</file>